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363" r:id="rId4"/>
    <p:sldId id="359" r:id="rId5"/>
    <p:sldId id="284" r:id="rId6"/>
    <p:sldId id="360" r:id="rId7"/>
    <p:sldId id="366" r:id="rId8"/>
    <p:sldId id="348" r:id="rId9"/>
    <p:sldId id="349" r:id="rId10"/>
    <p:sldId id="364" r:id="rId11"/>
    <p:sldId id="365" r:id="rId12"/>
    <p:sldId id="350" r:id="rId13"/>
    <p:sldId id="351" r:id="rId14"/>
    <p:sldId id="352" r:id="rId15"/>
    <p:sldId id="353" r:id="rId16"/>
    <p:sldId id="355" r:id="rId17"/>
    <p:sldId id="356" r:id="rId18"/>
    <p:sldId id="357" r:id="rId19"/>
    <p:sldId id="358" r:id="rId20"/>
    <p:sldId id="362" r:id="rId21"/>
    <p:sldId id="268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uperclarendon"/>
        <a:ea typeface="Superclarendon"/>
        <a:cs typeface="Superclarendon"/>
        <a:sym typeface="Superclarendon"/>
      </a:defRPr>
    </a:lvl9pPr>
  </p:defaultTextStyle>
  <p:modifyVerifier cryptProviderType="rsaFull" cryptAlgorithmClass="hash" cryptAlgorithmType="typeAny" cryptAlgorithmSid="4" spinCount="100000" saltData="1TCecHipldSzTMZChxhSUQ==" hashData="OtpbsoeP85SRUU3D8etbHX/TV1Q="/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CFE"/>
    <a:srgbClr val="F5F4F6"/>
    <a:srgbClr val="F9F8FA"/>
    <a:srgbClr val="FC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/>
      <a:tcStyle>
        <a:tcBdr/>
        <a:fill>
          <a:solidFill>
            <a:srgbClr val="E6F3F4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/>
      <a:tcStyle>
        <a:tcBdr/>
        <a:fill>
          <a:solidFill>
            <a:srgbClr val="FAF0E7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/>
      <a:tcStyle>
        <a:tcBdr/>
        <a:fill>
          <a:solidFill>
            <a:srgbClr val="EBE9ED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E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Superclarendon"/>
          <a:ea typeface="Superclarendon"/>
          <a:cs typeface="Superclarendon"/>
        </a:font>
        <a:srgbClr val="000000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381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381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solidFill>
            <a:srgbClr val="EEEEEE">
              <a:alpha val="20000"/>
            </a:srgbClr>
          </a:solidFill>
        </a:fill>
      </a:tcStyle>
    </a:firstCol>
    <a:la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50800" cap="flat">
              <a:solidFill>
                <a:srgbClr val="EEEEEE"/>
              </a:solidFill>
              <a:prstDash val="solid"/>
              <a:round/>
            </a:ln>
          </a:top>
          <a:bottom>
            <a:ln w="127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uperclarendon"/>
          <a:ea typeface="Superclarendon"/>
          <a:cs typeface="Superclarendon"/>
        </a:font>
        <a:srgbClr val="EEEEEE"/>
      </a:tcTxStyle>
      <a:tcStyle>
        <a:tcBdr>
          <a:left>
            <a:ln w="12700" cap="flat">
              <a:solidFill>
                <a:srgbClr val="EEEEEE"/>
              </a:solidFill>
              <a:prstDash val="solid"/>
              <a:round/>
            </a:ln>
          </a:left>
          <a:right>
            <a:ln w="12700" cap="flat">
              <a:solidFill>
                <a:srgbClr val="EEEEEE"/>
              </a:solidFill>
              <a:prstDash val="solid"/>
              <a:round/>
            </a:ln>
          </a:right>
          <a:top>
            <a:ln w="12700" cap="flat">
              <a:solidFill>
                <a:srgbClr val="EEEEEE"/>
              </a:solidFill>
              <a:prstDash val="solid"/>
              <a:round/>
            </a:ln>
          </a:top>
          <a:bottom>
            <a:ln w="25400" cap="flat">
              <a:solidFill>
                <a:srgbClr val="EEEEEE"/>
              </a:solidFill>
              <a:prstDash val="solid"/>
              <a:round/>
            </a:ln>
          </a:bottom>
          <a:insideH>
            <a:ln w="12700" cap="flat">
              <a:solidFill>
                <a:srgbClr val="EEEEEE"/>
              </a:solidFill>
              <a:prstDash val="solid"/>
              <a:round/>
            </a:ln>
          </a:insideH>
          <a:insideV>
            <a:ln w="12700" cap="flat">
              <a:solidFill>
                <a:srgbClr val="EEEEE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7"/>
    <p:restoredTop sz="95822" autoAdjust="0"/>
  </p:normalViewPr>
  <p:slideViewPr>
    <p:cSldViewPr snapToGrid="0" snapToObjects="1">
      <p:cViewPr>
        <p:scale>
          <a:sx n="66" d="100"/>
          <a:sy n="66" d="100"/>
        </p:scale>
        <p:origin x="1720" y="65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3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4648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6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46345" y="345326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000" b="0" spc="-128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569125" y="9200553"/>
            <a:ext cx="37510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 i="0">
                <a:solidFill>
                  <a:srgbClr val="F1F1F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ess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 hasCustomPrompt="1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b="0" cap="all" spc="-128" baseline="0">
                <a:solidFill>
                  <a:srgbClr val="C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LESSON TITLE</a:t>
            </a:r>
            <a:endParaRPr dirty="0"/>
          </a:p>
        </p:txBody>
      </p:sp>
      <p:grpSp>
        <p:nvGrpSpPr>
          <p:cNvPr id="11" name="Group 150"/>
          <p:cNvGrpSpPr/>
          <p:nvPr userDrawn="1"/>
        </p:nvGrpSpPr>
        <p:grpSpPr>
          <a:xfrm>
            <a:off x="2154835" y="1508141"/>
            <a:ext cx="8442858" cy="5111820"/>
            <a:chOff x="0" y="0"/>
            <a:chExt cx="6780593" cy="4105384"/>
          </a:xfrm>
        </p:grpSpPr>
        <p:pic>
          <p:nvPicPr>
            <p:cNvPr id="12" name="image9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225" y="32225"/>
              <a:ext cx="6716143" cy="4040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6780595" cy="410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41355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46345" y="418107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000" b="0" spc="-128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569125" y="9200553"/>
            <a:ext cx="37510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 i="0">
                <a:solidFill>
                  <a:srgbClr val="F1F1F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3450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>
            <a:lvl1pPr>
              <a:defRPr lang="en-US" sz="6000" b="0" i="0" kern="1200" spc="-128" dirty="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04915" y="3094264"/>
            <a:ext cx="5502275" cy="5240338"/>
          </a:xfrm>
          <a:prstGeom prst="rect">
            <a:avLst/>
          </a:prstGeom>
        </p:spPr>
        <p:txBody>
          <a:bodyPr/>
          <a:lstStyle>
            <a:lvl1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3200" b="0" i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Avenir Heavy"/>
              </a:defRPr>
            </a:lvl1pPr>
          </a:lstStyle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Bullet List Text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Bullet List Text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Bullet List Text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Bullet List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046163" y="3094264"/>
            <a:ext cx="5502275" cy="52403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" name="Shape 3"/>
          <p:cNvSpPr>
            <a:spLocks noGrp="1"/>
          </p:cNvSpPr>
          <p:nvPr>
            <p:ph type="sldNum" sz="quarter" idx="14"/>
          </p:nvPr>
        </p:nvSpPr>
        <p:spPr>
          <a:xfrm>
            <a:off x="12569125" y="9200553"/>
            <a:ext cx="37510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 i="0">
                <a:solidFill>
                  <a:srgbClr val="F1F1F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2745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960131" cy="9795316"/>
            <a:chOff x="0" y="0"/>
            <a:chExt cx="12960131" cy="9795316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6">
              <a:alphaModFix amt="40000"/>
            </a:blip>
            <a:srcRect r="24583"/>
            <a:stretch/>
          </p:blipFill>
          <p:spPr>
            <a:xfrm>
              <a:off x="1848678" y="0"/>
              <a:ext cx="11111453" cy="97953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48088"/>
              <a:ext cx="12960131" cy="9165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endParaRPr>
            </a:p>
          </p:txBody>
        </p:sp>
      </p:grpSp>
      <p:sp>
        <p:nvSpPr>
          <p:cNvPr id="8" name="Shape 32"/>
          <p:cNvSpPr/>
          <p:nvPr userDrawn="1"/>
        </p:nvSpPr>
        <p:spPr>
          <a:xfrm>
            <a:off x="-30229" y="48088"/>
            <a:ext cx="13037559" cy="1"/>
          </a:xfrm>
          <a:prstGeom prst="line">
            <a:avLst/>
          </a:prstGeom>
          <a:ln w="165100">
            <a:solidFill>
              <a:schemeClr val="accent5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EEEEEE"/>
                </a:solidFill>
              </a:defRPr>
            </a:pPr>
            <a:endParaRPr/>
          </a:p>
        </p:txBody>
      </p:sp>
      <p:sp>
        <p:nvSpPr>
          <p:cNvPr id="9" name="Shape 30"/>
          <p:cNvSpPr/>
          <p:nvPr userDrawn="1"/>
        </p:nvSpPr>
        <p:spPr>
          <a:xfrm>
            <a:off x="-12175" y="8817411"/>
            <a:ext cx="13068896" cy="952030"/>
          </a:xfrm>
          <a:prstGeom prst="rect">
            <a:avLst/>
          </a:prstGeom>
          <a:gradFill>
            <a:gsLst>
              <a:gs pos="0">
                <a:srgbClr val="DDDDDD"/>
              </a:gs>
              <a:gs pos="79268">
                <a:srgbClr val="EEEEEE"/>
              </a:gs>
              <a:gs pos="100000">
                <a:srgbClr val="FFFF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" name="Shape 31"/>
          <p:cNvSpPr/>
          <p:nvPr userDrawn="1"/>
        </p:nvSpPr>
        <p:spPr>
          <a:xfrm flipH="1">
            <a:off x="12081651" y="8843762"/>
            <a:ext cx="925679" cy="925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EEEEEE"/>
                </a:solidFill>
              </a:defRPr>
            </a:pPr>
            <a:endParaRPr/>
          </a:p>
        </p:txBody>
      </p:sp>
      <p:pic>
        <p:nvPicPr>
          <p:cNvPr id="11" name="P3_Logo_red_transparent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36" y="8948021"/>
            <a:ext cx="777466" cy="717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591" extrusionOk="0">
                <a:moveTo>
                  <a:pt x="13007" y="0"/>
                </a:moveTo>
                <a:cubicBezTo>
                  <a:pt x="13002" y="-9"/>
                  <a:pt x="12484" y="274"/>
                  <a:pt x="11856" y="621"/>
                </a:cubicBezTo>
                <a:lnTo>
                  <a:pt x="10716" y="1243"/>
                </a:lnTo>
                <a:lnTo>
                  <a:pt x="11089" y="1529"/>
                </a:lnTo>
                <a:cubicBezTo>
                  <a:pt x="11324" y="1705"/>
                  <a:pt x="11445" y="1859"/>
                  <a:pt x="11418" y="1936"/>
                </a:cubicBezTo>
                <a:cubicBezTo>
                  <a:pt x="11394" y="2002"/>
                  <a:pt x="11192" y="2351"/>
                  <a:pt x="10968" y="2712"/>
                </a:cubicBezTo>
                <a:cubicBezTo>
                  <a:pt x="10623" y="3270"/>
                  <a:pt x="10544" y="3356"/>
                  <a:pt x="10399" y="3310"/>
                </a:cubicBezTo>
                <a:cubicBezTo>
                  <a:pt x="9905" y="3152"/>
                  <a:pt x="9114" y="3076"/>
                  <a:pt x="8459" y="3118"/>
                </a:cubicBezTo>
                <a:cubicBezTo>
                  <a:pt x="6385" y="3251"/>
                  <a:pt x="4645" y="4619"/>
                  <a:pt x="3879" y="6727"/>
                </a:cubicBezTo>
                <a:lnTo>
                  <a:pt x="3682" y="7289"/>
                </a:lnTo>
                <a:lnTo>
                  <a:pt x="2904" y="7707"/>
                </a:lnTo>
                <a:cubicBezTo>
                  <a:pt x="1527" y="8461"/>
                  <a:pt x="583" y="9700"/>
                  <a:pt x="175" y="11303"/>
                </a:cubicBezTo>
                <a:cubicBezTo>
                  <a:pt x="-134" y="12517"/>
                  <a:pt x="-28" y="14026"/>
                  <a:pt x="449" y="15234"/>
                </a:cubicBezTo>
                <a:cubicBezTo>
                  <a:pt x="1089" y="16855"/>
                  <a:pt x="2700" y="18212"/>
                  <a:pt x="4328" y="18496"/>
                </a:cubicBezTo>
                <a:cubicBezTo>
                  <a:pt x="4598" y="18543"/>
                  <a:pt x="4852" y="18614"/>
                  <a:pt x="4887" y="18652"/>
                </a:cubicBezTo>
                <a:cubicBezTo>
                  <a:pt x="4922" y="18690"/>
                  <a:pt x="4933" y="18945"/>
                  <a:pt x="4920" y="19225"/>
                </a:cubicBezTo>
                <a:lnTo>
                  <a:pt x="4898" y="19739"/>
                </a:lnTo>
                <a:lnTo>
                  <a:pt x="4525" y="19763"/>
                </a:lnTo>
                <a:lnTo>
                  <a:pt x="4142" y="19787"/>
                </a:lnTo>
                <a:lnTo>
                  <a:pt x="4142" y="20169"/>
                </a:lnTo>
                <a:lnTo>
                  <a:pt x="4142" y="20551"/>
                </a:lnTo>
                <a:lnTo>
                  <a:pt x="4525" y="20575"/>
                </a:lnTo>
                <a:lnTo>
                  <a:pt x="4898" y="20599"/>
                </a:lnTo>
                <a:lnTo>
                  <a:pt x="4920" y="21101"/>
                </a:lnTo>
                <a:lnTo>
                  <a:pt x="4942" y="21591"/>
                </a:lnTo>
                <a:lnTo>
                  <a:pt x="5292" y="21591"/>
                </a:lnTo>
                <a:lnTo>
                  <a:pt x="5643" y="21591"/>
                </a:lnTo>
                <a:lnTo>
                  <a:pt x="5665" y="21101"/>
                </a:lnTo>
                <a:lnTo>
                  <a:pt x="5698" y="20599"/>
                </a:lnTo>
                <a:lnTo>
                  <a:pt x="6070" y="20575"/>
                </a:lnTo>
                <a:lnTo>
                  <a:pt x="6454" y="20551"/>
                </a:lnTo>
                <a:lnTo>
                  <a:pt x="6454" y="20169"/>
                </a:lnTo>
                <a:lnTo>
                  <a:pt x="6454" y="19787"/>
                </a:lnTo>
                <a:lnTo>
                  <a:pt x="6037" y="19763"/>
                </a:lnTo>
                <a:lnTo>
                  <a:pt x="5632" y="19739"/>
                </a:lnTo>
                <a:lnTo>
                  <a:pt x="5632" y="19177"/>
                </a:lnTo>
                <a:lnTo>
                  <a:pt x="5632" y="18616"/>
                </a:lnTo>
                <a:lnTo>
                  <a:pt x="6136" y="18520"/>
                </a:lnTo>
                <a:cubicBezTo>
                  <a:pt x="7120" y="18339"/>
                  <a:pt x="8041" y="17881"/>
                  <a:pt x="8755" y="17218"/>
                </a:cubicBezTo>
                <a:lnTo>
                  <a:pt x="9171" y="16835"/>
                </a:lnTo>
                <a:lnTo>
                  <a:pt x="9423" y="17086"/>
                </a:lnTo>
                <a:cubicBezTo>
                  <a:pt x="10084" y="17770"/>
                  <a:pt x="11144" y="18328"/>
                  <a:pt x="12119" y="18508"/>
                </a:cubicBezTo>
                <a:lnTo>
                  <a:pt x="12667" y="18616"/>
                </a:lnTo>
                <a:lnTo>
                  <a:pt x="12667" y="19177"/>
                </a:lnTo>
                <a:lnTo>
                  <a:pt x="12667" y="19739"/>
                </a:lnTo>
                <a:lnTo>
                  <a:pt x="12261" y="19763"/>
                </a:lnTo>
                <a:lnTo>
                  <a:pt x="11856" y="19787"/>
                </a:lnTo>
                <a:lnTo>
                  <a:pt x="11856" y="20169"/>
                </a:lnTo>
                <a:lnTo>
                  <a:pt x="11856" y="20551"/>
                </a:lnTo>
                <a:lnTo>
                  <a:pt x="12229" y="20575"/>
                </a:lnTo>
                <a:lnTo>
                  <a:pt x="12612" y="20599"/>
                </a:lnTo>
                <a:lnTo>
                  <a:pt x="12634" y="21101"/>
                </a:lnTo>
                <a:lnTo>
                  <a:pt x="12656" y="21591"/>
                </a:lnTo>
                <a:lnTo>
                  <a:pt x="13050" y="21591"/>
                </a:lnTo>
                <a:lnTo>
                  <a:pt x="13456" y="21591"/>
                </a:lnTo>
                <a:lnTo>
                  <a:pt x="13434" y="21101"/>
                </a:lnTo>
                <a:lnTo>
                  <a:pt x="13412" y="20599"/>
                </a:lnTo>
                <a:lnTo>
                  <a:pt x="13785" y="20575"/>
                </a:lnTo>
                <a:lnTo>
                  <a:pt x="14157" y="20551"/>
                </a:lnTo>
                <a:lnTo>
                  <a:pt x="14157" y="20169"/>
                </a:lnTo>
                <a:lnTo>
                  <a:pt x="14157" y="19787"/>
                </a:lnTo>
                <a:lnTo>
                  <a:pt x="13785" y="19763"/>
                </a:lnTo>
                <a:lnTo>
                  <a:pt x="13423" y="19739"/>
                </a:lnTo>
                <a:lnTo>
                  <a:pt x="13423" y="19177"/>
                </a:lnTo>
                <a:lnTo>
                  <a:pt x="13423" y="18616"/>
                </a:lnTo>
                <a:lnTo>
                  <a:pt x="13774" y="18544"/>
                </a:lnTo>
                <a:cubicBezTo>
                  <a:pt x="15900" y="18121"/>
                  <a:pt x="17435" y="16747"/>
                  <a:pt x="18058" y="14709"/>
                </a:cubicBezTo>
                <a:cubicBezTo>
                  <a:pt x="18208" y="14217"/>
                  <a:pt x="18258" y="14129"/>
                  <a:pt x="18551" y="13968"/>
                </a:cubicBezTo>
                <a:cubicBezTo>
                  <a:pt x="19149" y="13640"/>
                  <a:pt x="19869" y="13040"/>
                  <a:pt x="20239" y="12546"/>
                </a:cubicBezTo>
                <a:cubicBezTo>
                  <a:pt x="20963" y="11578"/>
                  <a:pt x="21466" y="10046"/>
                  <a:pt x="21466" y="8830"/>
                </a:cubicBezTo>
                <a:cubicBezTo>
                  <a:pt x="21466" y="7247"/>
                  <a:pt x="20768" y="5545"/>
                  <a:pt x="19713" y="4540"/>
                </a:cubicBezTo>
                <a:lnTo>
                  <a:pt x="19307" y="4146"/>
                </a:lnTo>
                <a:lnTo>
                  <a:pt x="19724" y="3453"/>
                </a:lnTo>
                <a:cubicBezTo>
                  <a:pt x="19950" y="3066"/>
                  <a:pt x="20155" y="2748"/>
                  <a:pt x="20184" y="2748"/>
                </a:cubicBezTo>
                <a:cubicBezTo>
                  <a:pt x="20213" y="2748"/>
                  <a:pt x="20378" y="2839"/>
                  <a:pt x="20546" y="2963"/>
                </a:cubicBezTo>
                <a:cubicBezTo>
                  <a:pt x="20713" y="3087"/>
                  <a:pt x="20872" y="3159"/>
                  <a:pt x="20907" y="3118"/>
                </a:cubicBezTo>
                <a:cubicBezTo>
                  <a:pt x="20981" y="3032"/>
                  <a:pt x="21108" y="490"/>
                  <a:pt x="21039" y="490"/>
                </a:cubicBezTo>
                <a:cubicBezTo>
                  <a:pt x="20955" y="490"/>
                  <a:pt x="18847" y="1662"/>
                  <a:pt x="18847" y="1709"/>
                </a:cubicBezTo>
                <a:cubicBezTo>
                  <a:pt x="18847" y="1733"/>
                  <a:pt x="19001" y="1860"/>
                  <a:pt x="19198" y="1995"/>
                </a:cubicBezTo>
                <a:cubicBezTo>
                  <a:pt x="19415" y="2145"/>
                  <a:pt x="19538" y="2281"/>
                  <a:pt x="19505" y="2342"/>
                </a:cubicBezTo>
                <a:cubicBezTo>
                  <a:pt x="19233" y="2836"/>
                  <a:pt x="18760" y="3595"/>
                  <a:pt x="18705" y="3632"/>
                </a:cubicBezTo>
                <a:cubicBezTo>
                  <a:pt x="18667" y="3658"/>
                  <a:pt x="18340" y="3561"/>
                  <a:pt x="17970" y="3417"/>
                </a:cubicBezTo>
                <a:cubicBezTo>
                  <a:pt x="16414" y="2813"/>
                  <a:pt x="14559" y="3050"/>
                  <a:pt x="13215" y="4027"/>
                </a:cubicBezTo>
                <a:cubicBezTo>
                  <a:pt x="12371" y="4640"/>
                  <a:pt x="12478" y="4617"/>
                  <a:pt x="12075" y="4289"/>
                </a:cubicBezTo>
                <a:cubicBezTo>
                  <a:pt x="11877" y="4128"/>
                  <a:pt x="11618" y="3921"/>
                  <a:pt x="11494" y="3823"/>
                </a:cubicBezTo>
                <a:lnTo>
                  <a:pt x="11264" y="3644"/>
                </a:lnTo>
                <a:lnTo>
                  <a:pt x="11681" y="2975"/>
                </a:lnTo>
                <a:cubicBezTo>
                  <a:pt x="11908" y="2609"/>
                  <a:pt x="12109" y="2306"/>
                  <a:pt x="12130" y="2306"/>
                </a:cubicBezTo>
                <a:cubicBezTo>
                  <a:pt x="12151" y="2306"/>
                  <a:pt x="12314" y="2411"/>
                  <a:pt x="12492" y="2533"/>
                </a:cubicBezTo>
                <a:cubicBezTo>
                  <a:pt x="12670" y="2655"/>
                  <a:pt x="12834" y="2733"/>
                  <a:pt x="12853" y="2712"/>
                </a:cubicBezTo>
                <a:cubicBezTo>
                  <a:pt x="12883" y="2679"/>
                  <a:pt x="13032" y="46"/>
                  <a:pt x="1300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2569125" y="9200553"/>
            <a:ext cx="37510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 i="0">
                <a:solidFill>
                  <a:srgbClr val="F1F1F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07516" y="9213304"/>
            <a:ext cx="945273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www.positiveprevention.com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32641" y="9554015"/>
            <a:ext cx="13092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© Copyright 2016. All </a:t>
            </a:r>
            <a:r>
              <a:rPr kumimoji="0" lang="en-US" sz="1000" b="0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rights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 reserved. Do not </a:t>
            </a:r>
            <a:r>
              <a:rPr kumimoji="0" lang="en-US" sz="1000" b="0" i="0" u="none" strike="noStrike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duplicate</a:t>
            </a:r>
            <a:r>
              <a:rPr kumimoji="0" lang="de-DE" sz="10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.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pact.org/" TargetMode="External"/><Relationship Id="rId4" Type="http://schemas.openxmlformats.org/officeDocument/2006/relationships/hyperlink" Target="http://www.teensource.org/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webmd.com/sexual-conditions/ss/slideshow-std-pictures-and-fact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50"/>
          <p:cNvGrpSpPr/>
          <p:nvPr/>
        </p:nvGrpSpPr>
        <p:grpSpPr>
          <a:xfrm>
            <a:off x="2154835" y="1508141"/>
            <a:ext cx="8442858" cy="5111820"/>
            <a:chOff x="0" y="0"/>
            <a:chExt cx="6780593" cy="4105384"/>
          </a:xfrm>
        </p:grpSpPr>
        <p:pic>
          <p:nvPicPr>
            <p:cNvPr id="148" name="image9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225" y="32225"/>
              <a:ext cx="6716143" cy="4040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image1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6780595" cy="410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238"/>
          <p:cNvSpPr/>
          <p:nvPr/>
        </p:nvSpPr>
        <p:spPr>
          <a:xfrm>
            <a:off x="240632" y="6567772"/>
            <a:ext cx="12512842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LESSON </a:t>
            </a:r>
            <a:r>
              <a:rPr lang="en-US" dirty="0" smtClean="0">
                <a:solidFill>
                  <a:srgbClr val="C00000"/>
                </a:solidFill>
              </a:rPr>
              <a:t>EIGHT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PREVENTING SEXUALLY TRANSMITTED INFECTIONS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 Bulletin Board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17" y="2124682"/>
            <a:ext cx="8153255" cy="5910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3988340" y="3661640"/>
            <a:ext cx="19455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duster" charset="0"/>
                <a:ea typeface="Chalkduster" charset="0"/>
                <a:cs typeface="Chalkduster" charset="0"/>
                <a:sym typeface="Superclarendon"/>
              </a:rPr>
              <a:t>VIRUS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duster" charset="0"/>
              <a:ea typeface="Chalkduster" charset="0"/>
              <a:cs typeface="Chalkduster" charset="0"/>
              <a:sym typeface="Superclarendo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870" y="5840636"/>
            <a:ext cx="278211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duster" charset="0"/>
                <a:ea typeface="Chalkduster" charset="0"/>
                <a:cs typeface="Chalkduster" charset="0"/>
                <a:sym typeface="Superclarendon"/>
              </a:rPr>
              <a:t>Bacteria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duster" charset="0"/>
              <a:ea typeface="Chalkduster" charset="0"/>
              <a:cs typeface="Chalkduster" charset="0"/>
              <a:sym typeface="Superclarendo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7532" y="3615473"/>
            <a:ext cx="16147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duster" charset="0"/>
                <a:ea typeface="Chalkduster" charset="0"/>
                <a:cs typeface="Chalkduster" charset="0"/>
                <a:sym typeface="Superclarendon"/>
              </a:rPr>
              <a:t>Other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halkduster" charset="0"/>
              <a:ea typeface="Chalkduster" charset="0"/>
              <a:cs typeface="Chalkduster" charset="0"/>
              <a:sym typeface="Superclarendo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984" y="5748303"/>
            <a:ext cx="1108952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Heavy" charset="0"/>
                <a:ea typeface="Avenir Heavy" charset="0"/>
                <a:cs typeface="Avenir Heavy" charset="0"/>
                <a:sym typeface="Superclarendon"/>
              </a:rPr>
              <a:t>?</a:t>
            </a:r>
            <a:endParaRPr kumimoji="0" lang="en-US" sz="3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Heavy" charset="0"/>
              <a:ea typeface="Avenir Heavy" charset="0"/>
              <a:cs typeface="Avenir Heavy" charset="0"/>
              <a:sym typeface="Superclarendon"/>
            </a:endParaRPr>
          </a:p>
        </p:txBody>
      </p:sp>
    </p:spTree>
    <p:extLst>
      <p:ext uri="{BB962C8B-B14F-4D97-AF65-F5344CB8AC3E}">
        <p14:creationId xmlns:p14="http://schemas.microsoft.com/office/powerpoint/2010/main" val="1913914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Get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66850" y="2004766"/>
            <a:ext cx="5502275" cy="6691762"/>
          </a:xfrm>
        </p:spPr>
        <p:txBody>
          <a:bodyPr/>
          <a:lstStyle/>
          <a:p>
            <a:r>
              <a:rPr lang="en-US" dirty="0" smtClean="0"/>
              <a:t>If you have had sexual contact with another person.</a:t>
            </a:r>
          </a:p>
          <a:p>
            <a:r>
              <a:rPr lang="en-US" dirty="0" smtClean="0"/>
              <a:t>If you are planning to have sexual contact.</a:t>
            </a:r>
          </a:p>
          <a:p>
            <a:r>
              <a:rPr lang="en-US" dirty="0" smtClean="0"/>
              <a:t>When you have symptoms.</a:t>
            </a:r>
          </a:p>
          <a:p>
            <a:r>
              <a:rPr lang="en-US" dirty="0" smtClean="0"/>
              <a:t>If you have been exposed to an STI. </a:t>
            </a:r>
          </a:p>
          <a:p>
            <a:r>
              <a:rPr lang="en-US" dirty="0" smtClean="0"/>
              <a:t>If you are pregnant.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861806"/>
            <a:ext cx="5502275" cy="3720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217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26807" y="3528268"/>
            <a:ext cx="3858922" cy="335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A drip or drainage from the </a:t>
            </a:r>
            <a:r>
              <a:rPr lang="en-US" sz="2200" dirty="0" smtClean="0"/>
              <a:t>penis</a:t>
            </a:r>
            <a:endParaRPr lang="en-US" sz="2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Burning or itching in genital </a:t>
            </a:r>
            <a:r>
              <a:rPr lang="en-US" sz="2200" dirty="0" smtClean="0"/>
              <a:t>area</a:t>
            </a:r>
            <a:endParaRPr lang="en-US" sz="2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Swelling of one or both </a:t>
            </a:r>
            <a:r>
              <a:rPr lang="en-US" sz="2200" dirty="0" smtClean="0"/>
              <a:t>testicles</a:t>
            </a:r>
            <a:endParaRPr lang="en-US" sz="2200"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641260" y="9254067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venir Book" charset="0"/>
                <a:ea typeface="Avenir Book" charset="0"/>
                <a:cs typeface="Avenir Book" charset="0"/>
              </a:rPr>
              <a:t>12</a:t>
            </a:fld>
            <a:endParaRPr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Shape 159"/>
          <p:cNvSpPr txBox="1">
            <a:spLocks/>
          </p:cNvSpPr>
          <p:nvPr/>
        </p:nvSpPr>
        <p:spPr>
          <a:xfrm>
            <a:off x="111731" y="191974"/>
            <a:ext cx="12773730" cy="112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32715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-114" baseline="0">
                <a:ln>
                  <a:noFill/>
                </a:ln>
                <a:solidFill>
                  <a:srgbClr val="535353"/>
                </a:solidFill>
                <a:uFillTx/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-144" baseline="0">
                <a:ln>
                  <a:noFill/>
                </a:ln>
                <a:solidFill>
                  <a:srgbClr val="EEEEEE"/>
                </a:solidFill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9pPr>
          </a:lstStyle>
          <a:p>
            <a:pPr hangingPunct="1"/>
            <a:r>
              <a:rPr lang="en-US" sz="6000" spc="-266" dirty="0" smtClean="0"/>
              <a:t>What are the symptoms of STIs?</a:t>
            </a:r>
            <a:endParaRPr lang="en-US" sz="6000" spc="-266" dirty="0"/>
          </a:p>
        </p:txBody>
      </p:sp>
      <p:sp>
        <p:nvSpPr>
          <p:cNvPr id="8" name="Shape 164"/>
          <p:cNvSpPr/>
          <p:nvPr/>
        </p:nvSpPr>
        <p:spPr>
          <a:xfrm>
            <a:off x="4519465" y="3597718"/>
            <a:ext cx="3858922" cy="525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0000" lnSpcReduction="20000"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/>
              <a:t>Sores, bumps, </a:t>
            </a:r>
            <a:r>
              <a:rPr lang="en-US" sz="3200" dirty="0"/>
              <a:t>or blisters near sex organs or mouth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Burning or pain when </a:t>
            </a:r>
            <a:r>
              <a:rPr lang="en-US" sz="3200" dirty="0" smtClean="0"/>
              <a:t>urinating</a:t>
            </a:r>
            <a:endParaRPr lang="en-US" sz="3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Swelling or redness in </a:t>
            </a:r>
            <a:r>
              <a:rPr lang="en-US" sz="3200" dirty="0" smtClean="0"/>
              <a:t>throat</a:t>
            </a:r>
            <a:endParaRPr lang="en-US" sz="3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Swelling of lymph nodes near genitals, or swelling of </a:t>
            </a:r>
            <a:r>
              <a:rPr lang="en-US" sz="3200" dirty="0" smtClean="0"/>
              <a:t>genitals</a:t>
            </a:r>
            <a:endParaRPr lang="en-US" sz="3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/>
              <a:t>Needing to urinate </a:t>
            </a:r>
            <a:r>
              <a:rPr lang="en-US" sz="3200" dirty="0" smtClean="0"/>
              <a:t>often</a:t>
            </a:r>
            <a:endParaRPr lang="en-US" sz="3200" dirty="0"/>
          </a:p>
        </p:txBody>
      </p:sp>
      <p:sp>
        <p:nvSpPr>
          <p:cNvPr id="9" name="Shape 164"/>
          <p:cNvSpPr/>
          <p:nvPr/>
        </p:nvSpPr>
        <p:spPr>
          <a:xfrm>
            <a:off x="8589169" y="3528268"/>
            <a:ext cx="3858922" cy="470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Vaginal discharge or </a:t>
            </a:r>
            <a:r>
              <a:rPr lang="en-US" sz="2200" dirty="0" smtClean="0"/>
              <a:t>odor</a:t>
            </a:r>
            <a:endParaRPr lang="en-US" sz="2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Deep </a:t>
            </a:r>
            <a:r>
              <a:rPr lang="en-US" sz="2200" dirty="0" smtClean="0"/>
              <a:t>pain </a:t>
            </a:r>
            <a:r>
              <a:rPr lang="en-US" sz="2200" dirty="0"/>
              <a:t>in pelvis or </a:t>
            </a:r>
            <a:r>
              <a:rPr lang="en-US" sz="2200" dirty="0" smtClean="0"/>
              <a:t>vagina</a:t>
            </a:r>
            <a:endParaRPr lang="en-US" sz="2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Burning or itching of the </a:t>
            </a:r>
            <a:r>
              <a:rPr lang="en-US" sz="2200" dirty="0" smtClean="0"/>
              <a:t>vagina</a:t>
            </a:r>
            <a:endParaRPr lang="en-US" sz="2200" dirty="0"/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200" dirty="0"/>
              <a:t>Bleeding from the vagina other than regular menstrual </a:t>
            </a:r>
            <a:r>
              <a:rPr lang="en-US" sz="2200" dirty="0" smtClean="0"/>
              <a:t>flow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973" y="1603217"/>
            <a:ext cx="1339142" cy="203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84" y="1580601"/>
            <a:ext cx="1301176" cy="2086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660" y="1607105"/>
            <a:ext cx="1339142" cy="2037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062" y="1582544"/>
            <a:ext cx="1301176" cy="208646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3667068"/>
            <a:ext cx="11678653" cy="13252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Group 15"/>
          <p:cNvGrpSpPr/>
          <p:nvPr/>
        </p:nvGrpSpPr>
        <p:grpSpPr>
          <a:xfrm>
            <a:off x="-20338" y="3667068"/>
            <a:ext cx="13004800" cy="1958132"/>
            <a:chOff x="363540" y="2023592"/>
            <a:chExt cx="13004800" cy="1958132"/>
          </a:xfrm>
        </p:grpSpPr>
        <p:sp>
          <p:nvSpPr>
            <p:cNvPr id="14" name="Rectangle 13"/>
            <p:cNvSpPr/>
            <p:nvPr/>
          </p:nvSpPr>
          <p:spPr>
            <a:xfrm>
              <a:off x="363540" y="2023592"/>
              <a:ext cx="13004800" cy="1958132"/>
            </a:xfrm>
            <a:prstGeom prst="rect">
              <a:avLst/>
            </a:prstGeom>
            <a:solidFill>
              <a:srgbClr val="EEEEEE"/>
            </a:solidFill>
            <a:ln w="25400" cap="flat">
              <a:solidFill>
                <a:srgbClr val="C0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509" y="2816045"/>
              <a:ext cx="12021284" cy="687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Avenir Book" charset="0"/>
                  <a:ea typeface="Avenir Book" charset="0"/>
                  <a:cs typeface="Avenir Book" charset="0"/>
                </a:rPr>
                <a:t>The most common symptom is NO SYMPTOM at </a:t>
              </a:r>
              <a:r>
                <a:rPr lang="en-US" b="1" dirty="0" smtClean="0">
                  <a:solidFill>
                    <a:srgbClr val="C00000"/>
                  </a:solidFill>
                  <a:latin typeface="Avenir Book" charset="0"/>
                  <a:ea typeface="Avenir Book" charset="0"/>
                  <a:cs typeface="Avenir Book" charset="0"/>
                </a:rPr>
                <a:t>all!</a:t>
              </a:r>
              <a:endParaRPr 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89124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5674783" y="1758462"/>
            <a:ext cx="6948336" cy="5380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G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et an STI check-up.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I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f infected, get treatment.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I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f infected, always notify sex partners.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B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e sure to protect yourself from further infection. </a:t>
            </a:r>
            <a:endParaRPr lang="en-US" sz="3200" dirty="0" smtClean="0">
              <a:solidFill>
                <a:srgbClr val="C00000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623119" y="928612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13</a:t>
            </a:fld>
            <a:endParaRPr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1" y="2973422"/>
            <a:ext cx="3552000" cy="329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66" smtClean="0"/>
              <a:t>STI WARNING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0429" y="7591268"/>
            <a:ext cx="12076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80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REMEMBER: Abstinence or consistent and correct use of condoms are the only ways to protect against STIs.</a:t>
            </a:r>
            <a:endParaRPr lang="en-US" sz="2800" dirty="0">
              <a:solidFill>
                <a:srgbClr val="C00000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3733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5387926" y="2119946"/>
            <a:ext cx="7616874" cy="428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600" dirty="0" smtClean="0">
                <a:solidFill>
                  <a:srgbClr val="C00000"/>
                </a:solidFill>
                <a:latin typeface="Avenir Medium" charset="0"/>
                <a:ea typeface="Avenir Medium" charset="0"/>
                <a:cs typeface="Avenir Medium" charset="0"/>
              </a:rPr>
              <a:t>Your local public health department staff can:</a:t>
            </a:r>
          </a:p>
          <a:p>
            <a:pPr marL="584200" indent="-381000" algn="l">
              <a:lnSpc>
                <a:spcPct val="80000"/>
              </a:lnSpc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</a:rPr>
              <a:t>Notify your partner(s) of their risk status confidentially.</a:t>
            </a:r>
          </a:p>
          <a:p>
            <a:pPr marL="584200" indent="-381000" algn="l">
              <a:lnSpc>
                <a:spcPct val="80000"/>
              </a:lnSpc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</a:rPr>
              <a:t>Provide counseling for you and your partner(s).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623119" y="928612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14</a:t>
            </a:fld>
            <a:endParaRPr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" y="3258922"/>
            <a:ext cx="4311068" cy="2948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66" dirty="0" smtClean="0"/>
              <a:t>Public </a:t>
            </a:r>
            <a:r>
              <a:rPr lang="en-US" spc="-266" dirty="0"/>
              <a:t>Health </a:t>
            </a:r>
            <a:r>
              <a:rPr lang="en-US" spc="-266" dirty="0" smtClean="0"/>
              <a:t>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4386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5674783" y="2005978"/>
            <a:ext cx="6948336" cy="484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In California, to locate a clinic visit </a:t>
            </a:r>
            <a:r>
              <a:rPr lang="en-US" sz="3200" dirty="0" smtClean="0">
                <a:solidFill>
                  <a:schemeClr val="bg2"/>
                </a:solidFill>
                <a:hlinkClick r:id="rId3"/>
              </a:rPr>
              <a:t>www.familypact.org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or </a:t>
            </a:r>
            <a:r>
              <a:rPr lang="en-US" sz="3200" dirty="0" smtClean="0">
                <a:solidFill>
                  <a:schemeClr val="bg2"/>
                </a:solidFill>
                <a:hlinkClick r:id="rId4"/>
              </a:rPr>
              <a:t>www.teensource.org</a:t>
            </a:r>
            <a:endParaRPr lang="en-US" sz="3200" dirty="0">
              <a:solidFill>
                <a:schemeClr val="bg2"/>
              </a:solidFill>
            </a:endParaRP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Text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CLINIC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and your </a:t>
            </a:r>
            <a:r>
              <a:rPr lang="en-US" sz="3200" dirty="0" smtClean="0">
                <a:solidFill>
                  <a:srgbClr val="C00000"/>
                </a:solidFill>
              </a:rPr>
              <a:t>ZIP CODE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to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877-877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623119" y="928612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15</a:t>
            </a:fld>
            <a:endParaRPr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8" b="42897"/>
          <a:stretch/>
        </p:blipFill>
        <p:spPr>
          <a:xfrm>
            <a:off x="255652" y="2753965"/>
            <a:ext cx="4588676" cy="1837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19513" r="871"/>
          <a:stretch/>
        </p:blipFill>
        <p:spPr>
          <a:xfrm>
            <a:off x="228600" y="4941651"/>
            <a:ext cx="4853831" cy="2146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66" dirty="0">
                <a:solidFill>
                  <a:schemeClr val="bg2"/>
                </a:solidFill>
              </a:rPr>
              <a:t>Locating a Local Health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06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4"/>
          <p:cNvSpPr/>
          <p:nvPr/>
        </p:nvSpPr>
        <p:spPr>
          <a:xfrm>
            <a:off x="575735" y="2389716"/>
            <a:ext cx="8796865" cy="559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717550" indent="-514350" algn="l">
              <a:spcBef>
                <a:spcPts val="3000"/>
              </a:spcBef>
              <a:buClr>
                <a:srgbClr val="C00000"/>
              </a:buClr>
              <a:buSzPct val="84000"/>
              <a:buFont typeface="+mj-lt"/>
              <a:buAutoNum type="arabicPeriod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Common STIs in young adults include chlamydia, gonorrhea, and human papilloma virus (HPV).</a:t>
            </a:r>
            <a:endParaRPr sz="32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717550" indent="-514350" algn="l">
              <a:spcBef>
                <a:spcPts val="3000"/>
              </a:spcBef>
              <a:buClr>
                <a:srgbClr val="C00000"/>
              </a:buClr>
              <a:buSzPct val="84000"/>
              <a:buFont typeface="+mj-lt"/>
              <a:buAutoNum type="arabicPeriod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The only way an STI can spread from one person to another is through penis-vagina contact.</a:t>
            </a:r>
            <a:endParaRPr lang="en-US" sz="32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717550" indent="-514350" algn="l">
              <a:spcBef>
                <a:spcPts val="3000"/>
              </a:spcBef>
              <a:buClr>
                <a:srgbClr val="C00000"/>
              </a:buClr>
              <a:buSzPct val="84000"/>
              <a:buFont typeface="+mj-lt"/>
              <a:buAutoNum type="arabicPeriod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The most common symptom of an STI is nothing.</a:t>
            </a:r>
            <a:endParaRPr lang="en-US" sz="3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8231" y="3097885"/>
            <a:ext cx="2319867" cy="69426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38231" y="4795728"/>
            <a:ext cx="2319867" cy="694267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FALSE</a:t>
            </a:r>
            <a:endParaRPr kumimoji="0" lang="en-US" sz="3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charset="0"/>
              <a:ea typeface="Avenir Book" charset="0"/>
              <a:cs typeface="Avenir Book" charset="0"/>
              <a:sym typeface="Superclarendo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12563634" y="9256778"/>
            <a:ext cx="359073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Book" charset="0"/>
                <a:ea typeface="Avenir Book" charset="0"/>
                <a:cs typeface="Avenir Book" charset="0"/>
              </a:rPr>
              <a:pPr/>
              <a:t>16</a:t>
            </a:fld>
            <a:endParaRPr lang="uk-UA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8232" y="6457230"/>
            <a:ext cx="2319867" cy="69426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TRUE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Wrap-Up Part 1</a:t>
            </a:r>
          </a:p>
        </p:txBody>
      </p:sp>
    </p:spTree>
    <p:extLst>
      <p:ext uri="{BB962C8B-B14F-4D97-AF65-F5344CB8AC3E}">
        <p14:creationId xmlns:p14="http://schemas.microsoft.com/office/powerpoint/2010/main" val="23211576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4"/>
          <p:cNvSpPr/>
          <p:nvPr/>
        </p:nvSpPr>
        <p:spPr>
          <a:xfrm>
            <a:off x="6257365" y="1379355"/>
            <a:ext cx="6285909" cy="6348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03200" algn="l">
              <a:spcBef>
                <a:spcPts val="3000"/>
              </a:spcBef>
              <a:buClr>
                <a:srgbClr val="C00000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b="1" dirty="0">
                <a:solidFill>
                  <a:srgbClr val="C00000"/>
                </a:solidFill>
              </a:rPr>
              <a:t>Ask a </a:t>
            </a:r>
            <a:r>
              <a:rPr lang="en-US" sz="3200" b="1" dirty="0" smtClean="0">
                <a:solidFill>
                  <a:srgbClr val="C00000"/>
                </a:solidFill>
              </a:rPr>
              <a:t>Friend</a:t>
            </a:r>
            <a:endParaRPr lang="en-US" sz="3200" b="1" dirty="0">
              <a:solidFill>
                <a:srgbClr val="C00000"/>
              </a:solidFill>
            </a:endParaRPr>
          </a:p>
          <a:p>
            <a:pPr marL="203200" algn="l">
              <a:spcBef>
                <a:spcPts val="3000"/>
              </a:spcBef>
              <a:buClr>
                <a:srgbClr val="C00000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Turn to a partner to check </a:t>
            </a: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your answers and tell her/him the most important or interesting thing you learned during this lesson</a:t>
            </a:r>
            <a:r>
              <a:rPr lang="en-US" sz="3200" dirty="0"/>
              <a:t>.</a:t>
            </a:r>
            <a:endParaRPr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12563634" y="9256778"/>
            <a:ext cx="359073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Book" charset="0"/>
                <a:ea typeface="Avenir Book" charset="0"/>
                <a:cs typeface="Avenir Book" charset="0"/>
              </a:rPr>
              <a:pPr/>
              <a:t>17</a:t>
            </a:fld>
            <a:endParaRPr lang="uk-UA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4" y="2946915"/>
            <a:ext cx="4819650" cy="321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Wrap-Up Part 2</a:t>
            </a:r>
          </a:p>
        </p:txBody>
      </p:sp>
    </p:spTree>
    <p:extLst>
      <p:ext uri="{BB962C8B-B14F-4D97-AF65-F5344CB8AC3E}">
        <p14:creationId xmlns:p14="http://schemas.microsoft.com/office/powerpoint/2010/main" val="1339342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4"/>
          <p:cNvSpPr/>
          <p:nvPr/>
        </p:nvSpPr>
        <p:spPr>
          <a:xfrm>
            <a:off x="5934635" y="2921746"/>
            <a:ext cx="6285909" cy="2922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203200" algn="l">
              <a:spcBef>
                <a:spcPts val="3000"/>
              </a:spcBef>
              <a:buClr>
                <a:srgbClr val="C00000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Ask Yourself</a:t>
            </a:r>
          </a:p>
          <a:p>
            <a:pPr marL="203200" algn="l">
              <a:spcBef>
                <a:spcPts val="3000"/>
              </a:spcBef>
              <a:buClr>
                <a:srgbClr val="C00000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How 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committed are you to protect yourself and others from an STI?</a:t>
            </a:r>
            <a:endParaRPr lang="en-US" sz="3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12563634" y="9256778"/>
            <a:ext cx="359073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Book" charset="0"/>
                <a:ea typeface="Avenir Book" charset="0"/>
                <a:cs typeface="Avenir Book" charset="0"/>
              </a:rPr>
              <a:pPr/>
              <a:t>18</a:t>
            </a:fld>
            <a:endParaRPr lang="uk-UA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2" y="2921746"/>
            <a:ext cx="4753723" cy="316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Heavy" charset="0"/>
                <a:ea typeface="Avenir Heavy" charset="0"/>
                <a:cs typeface="Avenir Heavy" charset="0"/>
              </a:rPr>
              <a:t>Lesson Wrap-Up 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3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83"/>
          <p:cNvSpPr txBox="1">
            <a:spLocks/>
          </p:cNvSpPr>
          <p:nvPr/>
        </p:nvSpPr>
        <p:spPr>
          <a:xfrm>
            <a:off x="5558118" y="3324546"/>
            <a:ext cx="6723027" cy="4844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6223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12446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18669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24892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31115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  <a:lvl6pPr marL="37338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6pPr>
            <a:lvl7pPr marL="43561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7pPr>
            <a:lvl8pPr marL="49784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8pPr>
            <a:lvl9pPr marL="5600700" marR="0" indent="-6223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65000"/>
              <a:buFontTx/>
              <a:buBlip>
                <a:blip r:embed="rId2"/>
              </a:buBlip>
              <a:tabLst/>
              <a:defRPr sz="3400" b="0" i="0" u="none" strike="noStrike" cap="none" spc="0" baseline="0">
                <a:ln>
                  <a:noFill/>
                </a:ln>
                <a:solidFill>
                  <a:srgbClr val="EEEEEE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9pPr>
          </a:lstStyle>
          <a:p>
            <a:pPr marL="584200" indent="-38100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3"/>
              </a:buBlip>
            </a:pPr>
            <a:endParaRPr lang="en-US" sz="2800" dirty="0" smtClean="0">
              <a:solidFill>
                <a:srgbClr val="535353"/>
              </a:solidFill>
              <a:latin typeface="Avenir Heavy"/>
              <a:ea typeface="Avenir Heavy"/>
              <a:cs typeface="Avenir Heavy"/>
              <a:sym typeface="Superclarendon"/>
            </a:endParaRPr>
          </a:p>
          <a:p>
            <a:pPr marL="584200" indent="-38100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3"/>
              </a:buBlip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R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eview 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your 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STI and Lesson Wrap-Up worksheets.</a:t>
            </a:r>
          </a:p>
          <a:p>
            <a:pPr marL="584200" indent="-38100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3"/>
              </a:buBlip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T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ell you what 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STIs 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they were aware 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of as teens, and what 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would they would recommend 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to someone if he/she thought he/she might have an 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STI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2" y="3122086"/>
            <a:ext cx="3988047" cy="2624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558118" y="2480099"/>
            <a:ext cx="636494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lvl="0" algn="l">
              <a:spcBef>
                <a:spcPts val="3000"/>
              </a:spcBef>
              <a:buClr>
                <a:srgbClr val="535353"/>
              </a:buClr>
              <a:buSzPct val="84000"/>
            </a:pPr>
            <a:r>
              <a:rPr lang="en-US" sz="32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Ask a Parent/Guardian or </a:t>
            </a:r>
            <a:br>
              <a:rPr lang="en-US" sz="32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32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Trusted Adult </a:t>
            </a:r>
            <a:r>
              <a:rPr lang="en-US" sz="3200" b="1" dirty="0" smtClean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to</a:t>
            </a:r>
            <a:r>
              <a:rPr lang="en-US" sz="32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:</a:t>
            </a:r>
            <a:endParaRPr lang="en-US" sz="3200" b="1" dirty="0" smtClean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203200" lvl="0" algn="l">
              <a:spcBef>
                <a:spcPts val="3000"/>
              </a:spcBef>
              <a:buClr>
                <a:srgbClr val="535353"/>
              </a:buClr>
              <a:buSzPct val="84000"/>
            </a:pPr>
            <a:endParaRPr lang="en-US" sz="3200" b="1" dirty="0">
              <a:solidFill>
                <a:srgbClr val="535353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12563634" y="9256778"/>
            <a:ext cx="359073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Book" charset="0"/>
                <a:ea typeface="Avenir Book" charset="0"/>
                <a:cs typeface="Avenir Book" charset="0"/>
              </a:rPr>
              <a:pPr/>
              <a:t>19</a:t>
            </a:fld>
            <a:endParaRPr lang="uk-UA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Wrap-Up Part 4</a:t>
            </a:r>
          </a:p>
        </p:txBody>
      </p:sp>
    </p:spTree>
    <p:extLst>
      <p:ext uri="{BB962C8B-B14F-4D97-AF65-F5344CB8AC3E}">
        <p14:creationId xmlns:p14="http://schemas.microsoft.com/office/powerpoint/2010/main" val="138247759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sz="half" idx="4294967295"/>
          </p:nvPr>
        </p:nvSpPr>
        <p:spPr>
          <a:xfrm>
            <a:off x="4977369" y="1766048"/>
            <a:ext cx="7765801" cy="611335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pPr marL="203200" indent="0" hangingPunct="0">
              <a:spcBef>
                <a:spcPts val="3000"/>
              </a:spcBef>
              <a:buClr>
                <a:srgbClr val="535353"/>
              </a:buClr>
              <a:buSzPct val="84000"/>
              <a:buNone/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In health class, Tre was studying about the importance of eating healthy low fat foods, 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getting plenty 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of exercise and sleep, avoiding drugs and alcohol, and getting regular medical </a:t>
            </a: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checkups from 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a local clinic.</a:t>
            </a:r>
          </a:p>
          <a:p>
            <a:pPr marL="203200" indent="0" hangingPunct="0">
              <a:spcBef>
                <a:spcPts val="3000"/>
              </a:spcBef>
              <a:buClr>
                <a:srgbClr val="535353"/>
              </a:buClr>
              <a:buSzPct val="84000"/>
              <a:buNone/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Recently Tre had noticed </a:t>
            </a:r>
            <a:r>
              <a:rPr lang="mr-IN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…</a:t>
            </a:r>
            <a:endParaRPr lang="en-US" sz="3200" dirty="0">
              <a:solidFill>
                <a:srgbClr val="535353"/>
              </a:solidFill>
              <a:latin typeface="Avenir Medium" charset="0"/>
              <a:ea typeface="Avenir Medium" charset="0"/>
              <a:cs typeface="Avenir Medium" charset="0"/>
              <a:sym typeface="Superclarendo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12627754" y="9256778"/>
            <a:ext cx="230832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Medium" charset="0"/>
                <a:ea typeface="Avenir Medium" charset="0"/>
                <a:cs typeface="Avenir Medium" charset="0"/>
              </a:rPr>
              <a:pPr/>
              <a:t>2</a:t>
            </a:fld>
            <a:endParaRPr lang="uk-UA" b="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14" dirty="0"/>
              <a:t>Lesson 8 Preview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79" y="2647815"/>
            <a:ext cx="2792501" cy="4200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uiExpand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4"/>
          <p:cNvSpPr/>
          <p:nvPr/>
        </p:nvSpPr>
        <p:spPr>
          <a:xfrm>
            <a:off x="0" y="2853760"/>
            <a:ext cx="13004799" cy="348989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15925" algn="l">
              <a:spcBef>
                <a:spcPts val="3000"/>
              </a:spcBef>
              <a:buClr>
                <a:srgbClr val="C00000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600" dirty="0">
                <a:solidFill>
                  <a:schemeClr val="bg1"/>
                </a:solidFill>
                <a:sym typeface="Avenir Heavy"/>
              </a:rPr>
              <a:t>Take home your worksheet/workbook to discuss with your parent or trusted adult and get their signature on completed </a:t>
            </a:r>
            <a:r>
              <a:rPr lang="en-US" sz="3600" dirty="0" smtClean="0">
                <a:solidFill>
                  <a:schemeClr val="bg1"/>
                </a:solidFill>
                <a:sym typeface="Avenir Heavy"/>
              </a:rPr>
              <a:t>worksheets, </a:t>
            </a:r>
            <a:r>
              <a:rPr lang="en-US" sz="3600" dirty="0">
                <a:solidFill>
                  <a:schemeClr val="bg1"/>
                </a:solidFill>
                <a:sym typeface="Avenir Heavy"/>
              </a:rPr>
              <a:t>and complete the Lesson Preview for </a:t>
            </a:r>
            <a:r>
              <a:rPr lang="en-US" sz="3600" dirty="0" smtClean="0">
                <a:solidFill>
                  <a:schemeClr val="bg1"/>
                </a:solidFill>
                <a:sym typeface="Avenir Heavy"/>
              </a:rPr>
              <a:t>tomorrow’s </a:t>
            </a:r>
            <a:r>
              <a:rPr lang="en-US" sz="3600" dirty="0">
                <a:solidFill>
                  <a:schemeClr val="bg1"/>
                </a:solidFill>
                <a:sym typeface="Avenir Heavy"/>
              </a:rPr>
              <a:t>lesson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3000" y="9267798"/>
            <a:ext cx="43179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Superclarendon"/>
              </a:rPr>
              <a:t>19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charset="0"/>
              <a:ea typeface="Avenir Book" charset="0"/>
              <a:cs typeface="Avenir Book" charset="0"/>
              <a:sym typeface="Superclarendo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435691"/>
            <a:ext cx="11734800" cy="1219200"/>
          </a:xfrm>
        </p:spPr>
        <p:txBody>
          <a:bodyPr/>
          <a:lstStyle/>
          <a:p>
            <a:r>
              <a:rPr lang="en-US" spc="-266" dirty="0" smtClean="0"/>
              <a:t>Remember to do your homework!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05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4327" y="1925639"/>
            <a:ext cx="6716146" cy="40409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6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62101" y="1893414"/>
            <a:ext cx="6780597" cy="410538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Shape 238"/>
          <p:cNvSpPr/>
          <p:nvPr/>
        </p:nvSpPr>
        <p:spPr>
          <a:xfrm>
            <a:off x="240632" y="6321550"/>
            <a:ext cx="12512842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2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LESSON </a:t>
            </a:r>
            <a:r>
              <a:rPr lang="en-US" dirty="0" smtClean="0">
                <a:solidFill>
                  <a:srgbClr val="C00000"/>
                </a:solidFill>
              </a:rPr>
              <a:t>EIGHT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PREVENTING SEXUALLY TRANSMITTED INFECTIONS</a:t>
            </a:r>
          </a:p>
          <a:p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sz="half" idx="4294967295"/>
          </p:nvPr>
        </p:nvSpPr>
        <p:spPr>
          <a:xfrm>
            <a:off x="4861953" y="2800255"/>
            <a:ext cx="7765801" cy="356163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 lnSpcReduction="10000"/>
          </a:bodyPr>
          <a:lstStyle/>
          <a:p>
            <a:pPr marL="203200" indent="0" hangingPunct="0">
              <a:spcBef>
                <a:spcPts val="3000"/>
              </a:spcBef>
              <a:buClr>
                <a:srgbClr val="535353"/>
              </a:buClr>
              <a:buSzPct val="84000"/>
              <a:buNone/>
            </a:pPr>
            <a:r>
              <a:rPr lang="mr-IN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…</a:t>
            </a: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 a red bump on his leg. It was tender to the touch, and about the size of a quarter. Tre didn’t remember getting any wound or insect bite, and hoped it would go away in a few days.</a:t>
            </a:r>
          </a:p>
          <a:p>
            <a:pPr marL="203200" indent="0" hangingPunct="0">
              <a:spcBef>
                <a:spcPts val="3000"/>
              </a:spcBef>
              <a:buClr>
                <a:srgbClr val="535353"/>
              </a:buClr>
              <a:buSzPct val="84000"/>
              <a:buNone/>
            </a:pPr>
            <a:r>
              <a:rPr lang="en-US" sz="3200" dirty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But now the sore was getting larger and more tender.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12627754" y="9256778"/>
            <a:ext cx="230832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Medium" charset="0"/>
                <a:ea typeface="Avenir Medium" charset="0"/>
                <a:cs typeface="Avenir Medium" charset="0"/>
              </a:rPr>
              <a:pPr/>
              <a:t>3</a:t>
            </a:fld>
            <a:endParaRPr lang="uk-UA" b="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14" dirty="0"/>
              <a:t>Lesson 8 Preview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79" y="2647815"/>
            <a:ext cx="2792501" cy="4200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5735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sz="half" idx="4294967295"/>
          </p:nvPr>
        </p:nvSpPr>
        <p:spPr>
          <a:xfrm>
            <a:off x="5700409" y="2299010"/>
            <a:ext cx="6717847" cy="61962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Briefly summarize the facts of the story.</a:t>
            </a:r>
          </a:p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Do you think Tre should continue to see what happens to the sore? Why or why not?</a:t>
            </a:r>
          </a:p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Who should Tre tell about the sore?</a:t>
            </a:r>
          </a:p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Can you name at least two places in your community to get a health check-up?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12627754" y="9256778"/>
            <a:ext cx="230832" cy="379591"/>
          </a:xfrm>
        </p:spPr>
        <p:txBody>
          <a:bodyPr/>
          <a:lstStyle/>
          <a:p>
            <a:fld id="{86CB4B4D-7CA3-9044-876B-883B54F8677D}" type="slidenum">
              <a:rPr lang="uk-UA" b="0" smtClean="0">
                <a:latin typeface="Avenir Medium" charset="0"/>
                <a:ea typeface="Avenir Medium" charset="0"/>
                <a:cs typeface="Avenir Medium" charset="0"/>
              </a:rPr>
              <a:pPr/>
              <a:t>4</a:t>
            </a:fld>
            <a:endParaRPr lang="uk-UA" b="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8 Review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2" y="3496823"/>
            <a:ext cx="4309608" cy="2865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2487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sz="half" idx="4294967295"/>
          </p:nvPr>
        </p:nvSpPr>
        <p:spPr>
          <a:xfrm>
            <a:off x="4965991" y="1974968"/>
            <a:ext cx="7892595" cy="549059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Autofit/>
          </a:bodyPr>
          <a:lstStyle/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3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Identify/describe common STIs and their symptoms.</a:t>
            </a:r>
            <a:endParaRPr lang="en-US" sz="3200" dirty="0">
              <a:solidFill>
                <a:srgbClr val="535353"/>
              </a:solidFill>
              <a:latin typeface="Avenir Medium" charset="0"/>
              <a:ea typeface="Avenir Medium" charset="0"/>
              <a:cs typeface="Avenir Medium" charset="0"/>
              <a:sym typeface="Superclarendon"/>
            </a:endParaRPr>
          </a:p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3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Describe ways that STIs can be transmitted.</a:t>
            </a:r>
          </a:p>
          <a:p>
            <a:pPr marL="584200" indent="-381000" hangingPunct="0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3"/>
              </a:buBlip>
            </a:pPr>
            <a:r>
              <a:rPr lang="en-US" sz="3200" dirty="0" smtClean="0">
                <a:solidFill>
                  <a:srgbClr val="535353"/>
                </a:solidFill>
                <a:latin typeface="Avenir Medium" charset="0"/>
                <a:ea typeface="Avenir Medium" charset="0"/>
                <a:cs typeface="Avenir Medium" charset="0"/>
                <a:sym typeface="Superclarendon"/>
              </a:rPr>
              <a:t>Identify community resources for STI testing and treatment.</a:t>
            </a:r>
            <a:endParaRPr lang="en-US" sz="3200" dirty="0">
              <a:solidFill>
                <a:srgbClr val="535353"/>
              </a:solidFill>
              <a:latin typeface="Avenir Medium" charset="0"/>
              <a:ea typeface="Avenir Medium" charset="0"/>
              <a:cs typeface="Avenir Medium" charset="0"/>
              <a:sym typeface="Superclarendo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12627754" y="9256778"/>
            <a:ext cx="230832" cy="379591"/>
          </a:xfr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fld id="{86CB4B4D-7CA3-9044-876B-883B54F8677D}" type="slidenum">
              <a:rPr lang="uk-UA">
                <a:latin typeface="Avenir Book" charset="0"/>
                <a:ea typeface="Avenir Book" charset="0"/>
                <a:cs typeface="Avenir Book" charset="0"/>
              </a:rPr>
              <a:pPr/>
              <a:t>5</a:t>
            </a:fld>
            <a:endParaRPr lang="uk-UA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2" y="3195102"/>
            <a:ext cx="4064135" cy="2709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14" dirty="0"/>
              <a:t>Today’s 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55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5072354" y="2913681"/>
            <a:ext cx="7535040" cy="363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You completed the STI and Lesson Wrap-Up worksheets.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You completed the lesson activities.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You made a commitment to be free of STIs.</a:t>
            </a:r>
            <a:endParaRPr sz="3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607394" y="9254066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venir Book" charset="0"/>
                <a:ea typeface="Avenir Book" charset="0"/>
                <a:cs typeface="Avenir Book" charset="0"/>
              </a:rPr>
              <a:t>6</a:t>
            </a:fld>
            <a:endParaRPr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4" y="3754734"/>
            <a:ext cx="3871689" cy="2679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Achievement</a:t>
            </a:r>
          </a:p>
        </p:txBody>
      </p:sp>
    </p:spTree>
    <p:extLst>
      <p:ext uri="{BB962C8B-B14F-4D97-AF65-F5344CB8AC3E}">
        <p14:creationId xmlns:p14="http://schemas.microsoft.com/office/powerpoint/2010/main" val="130545500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0562878" y="8998595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venir Book" charset="0"/>
                <a:ea typeface="Avenir Book" charset="0"/>
                <a:cs typeface="Avenir Book" charset="0"/>
              </a:rPr>
              <a:t>7</a:t>
            </a:fld>
            <a:endParaRPr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Shape 164"/>
          <p:cNvSpPr/>
          <p:nvPr/>
        </p:nvSpPr>
        <p:spPr>
          <a:xfrm>
            <a:off x="725255" y="1757449"/>
            <a:ext cx="11893077" cy="624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54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S</a:t>
            </a:r>
            <a:r>
              <a:rPr lang="en-US" sz="5400" b="1" dirty="0">
                <a:solidFill>
                  <a:schemeClr val="bg2"/>
                </a:solidFill>
                <a:latin typeface="Avenir Heavy" charset="0"/>
                <a:ea typeface="Avenir Heavy" charset="0"/>
                <a:cs typeface="Avenir Heavy" charset="0"/>
              </a:rPr>
              <a:t>exually: </a:t>
            </a:r>
            <a:r>
              <a:rPr lang="en-US" sz="32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R</a:t>
            </a: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elated </a:t>
            </a:r>
            <a:r>
              <a:rPr lang="en-US" sz="32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to having sexual contact.</a:t>
            </a:r>
            <a:r>
              <a:rPr lang="en-US" sz="54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/>
            </a:r>
            <a:br>
              <a:rPr lang="en-US" sz="54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</a:br>
            <a:endParaRPr lang="en-US" sz="5400" dirty="0">
              <a:solidFill>
                <a:schemeClr val="bg2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54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</a:t>
            </a:r>
            <a:r>
              <a:rPr lang="en-US" sz="5400" b="1" dirty="0">
                <a:solidFill>
                  <a:schemeClr val="bg2"/>
                </a:solidFill>
                <a:latin typeface="Avenir Heavy" charset="0"/>
                <a:ea typeface="Avenir Heavy" charset="0"/>
                <a:cs typeface="Avenir Heavy" charset="0"/>
              </a:rPr>
              <a:t>ransmitted: </a:t>
            </a: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Passed </a:t>
            </a:r>
            <a:r>
              <a:rPr lang="en-US" sz="32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from one person to another.</a:t>
            </a:r>
            <a:r>
              <a:rPr lang="en-US" sz="54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/>
            </a:r>
            <a:br>
              <a:rPr lang="en-US" sz="54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</a:br>
            <a:endParaRPr lang="en-US" sz="4000" dirty="0">
              <a:solidFill>
                <a:schemeClr val="bg2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54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I</a:t>
            </a:r>
            <a:r>
              <a:rPr lang="en-US" sz="5400" b="1" dirty="0">
                <a:solidFill>
                  <a:schemeClr val="bg2"/>
                </a:solidFill>
                <a:latin typeface="Avenir Heavy" charset="0"/>
                <a:ea typeface="Avenir Heavy" charset="0"/>
                <a:cs typeface="Avenir Heavy" charset="0"/>
              </a:rPr>
              <a:t>nfection: </a:t>
            </a: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An </a:t>
            </a:r>
            <a:r>
              <a:rPr lang="en-US" sz="3200" dirty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invasion of bacteria, viruses, or parasites not normally found in the body</a:t>
            </a:r>
            <a:r>
              <a:rPr lang="en-US" sz="3200" dirty="0" smtClean="0">
                <a:solidFill>
                  <a:schemeClr val="bg2"/>
                </a:solidFill>
                <a:latin typeface="Avenir Medium" charset="0"/>
                <a:ea typeface="Avenir Medium" charset="0"/>
                <a:cs typeface="Avenir Medium" charset="0"/>
              </a:rPr>
              <a:t>.</a:t>
            </a:r>
            <a:endParaRPr lang="en-US" sz="3200" dirty="0">
              <a:solidFill>
                <a:schemeClr val="bg2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9" name="Shape 164"/>
          <p:cNvSpPr/>
          <p:nvPr/>
        </p:nvSpPr>
        <p:spPr>
          <a:xfrm>
            <a:off x="725260" y="1505780"/>
            <a:ext cx="11012424" cy="6244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5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S</a:t>
            </a:r>
            <a:br>
              <a:rPr lang="en-US" sz="5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</a:br>
            <a:endParaRPr lang="en-US" sz="54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5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T</a:t>
            </a:r>
            <a:br>
              <a:rPr lang="en-US" sz="5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</a:br>
            <a:endParaRPr lang="en-US" sz="40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  <a:p>
            <a:pPr marL="203200" algn="l">
              <a:spcBef>
                <a:spcPts val="3000"/>
              </a:spcBef>
              <a:buClr>
                <a:srgbClr val="535353"/>
              </a:buClr>
              <a:buSzPct val="84000"/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5400" b="1" dirty="0">
                <a:solidFill>
                  <a:srgbClr val="C00000"/>
                </a:solidFill>
                <a:latin typeface="Avenir Heavy" charset="0"/>
                <a:ea typeface="Avenir Heavy" charset="0"/>
                <a:cs typeface="Avenir Heavy" charset="0"/>
              </a:rPr>
              <a:t>I</a:t>
            </a:r>
            <a:endParaRPr lang="en-US" sz="3600" b="1" dirty="0">
              <a:solidFill>
                <a:srgbClr val="C0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1" name="Shape 165"/>
          <p:cNvSpPr txBox="1">
            <a:spLocks/>
          </p:cNvSpPr>
          <p:nvPr/>
        </p:nvSpPr>
        <p:spPr>
          <a:xfrm>
            <a:off x="12590461" y="9237134"/>
            <a:ext cx="23083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none" spc="0" normalizeH="0" baseline="0">
                <a:ln>
                  <a:noFill/>
                </a:ln>
                <a:solidFill>
                  <a:srgbClr val="F1F1F1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uperclarendon"/>
                <a:ea typeface="Superclarendon"/>
                <a:cs typeface="Superclarendon"/>
                <a:sym typeface="Superclarendon"/>
              </a:defRPr>
            </a:lvl9pPr>
          </a:lstStyle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7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66" dirty="0"/>
              <a:t>What do the Letters STI Stand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6138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590461" y="9237134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Avenir Book" charset="0"/>
                <a:ea typeface="Avenir Book" charset="0"/>
                <a:cs typeface="Avenir Book" charset="0"/>
              </a:rPr>
              <a:t>8</a:t>
            </a:fld>
            <a:endParaRPr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Shape 164"/>
          <p:cNvSpPr/>
          <p:nvPr/>
        </p:nvSpPr>
        <p:spPr>
          <a:xfrm>
            <a:off x="7130283" y="1742577"/>
            <a:ext cx="4062651" cy="59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20000"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Chlamydia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Gonorrhea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Hepatitis B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Herpes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HIV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HPV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Pubic </a:t>
            </a: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Lice</a:t>
            </a:r>
          </a:p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Syphilis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4" y="2823044"/>
            <a:ext cx="4849000" cy="3395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66" dirty="0" smtClean="0"/>
              <a:t>What STIs have you heard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1616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5814267" y="1844298"/>
            <a:ext cx="6384027" cy="2090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84200" indent="-381000" algn="l">
              <a:spcBef>
                <a:spcPts val="3000"/>
              </a:spcBef>
              <a:buClr>
                <a:srgbClr val="535353"/>
              </a:buClr>
              <a:buSzPct val="84000"/>
              <a:buBlip>
                <a:blip r:embed="rId2"/>
              </a:buBlip>
              <a:defRPr sz="2600">
                <a:solidFill>
                  <a:srgbClr val="53535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Complete the worksheet as you watch the slideshow on </a:t>
            </a:r>
            <a:r>
              <a:rPr lang="en-US" sz="3200" smtClean="0">
                <a:latin typeface="Avenir Medium" charset="0"/>
                <a:ea typeface="Avenir Medium" charset="0"/>
                <a:cs typeface="Avenir Medium" charset="0"/>
              </a:rPr>
              <a:t>common STIs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.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623119" y="9286121"/>
            <a:ext cx="23083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8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9</a:t>
            </a:fld>
            <a:endParaRPr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8" y="1317356"/>
            <a:ext cx="5524859" cy="720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66" dirty="0"/>
              <a:t>STI Worksheet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8735437" y="8160659"/>
            <a:ext cx="22957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dirty="0">
                <a:latin typeface="Avenir Medium" charset="0"/>
                <a:ea typeface="Avenir Medium" charset="0"/>
                <a:cs typeface="Avenir Medium" charset="0"/>
                <a:hlinkClick r:id="rId4"/>
              </a:rPr>
              <a:t>STI slide show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4670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 autoUpdateAnimBg="0"/>
    </p:bldLst>
  </p:timing>
</p:sld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EE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uperclarendon"/>
            <a:ea typeface="Superclarendon"/>
            <a:cs typeface="Superclarendon"/>
            <a:sym typeface="Superclarendo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12862</TotalTime>
  <Words>726</Words>
  <Application>Microsoft Macintosh PowerPoint</Application>
  <PresentationFormat>Custom</PresentationFormat>
  <Paragraphs>120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Avenir Book</vt:lpstr>
      <vt:lpstr>Avenir Heavy</vt:lpstr>
      <vt:lpstr>Avenir Medium</vt:lpstr>
      <vt:lpstr>Chalkduster</vt:lpstr>
      <vt:lpstr>Helvetica Neue</vt:lpstr>
      <vt:lpstr>Helvetica Neue Bold Condensed</vt:lpstr>
      <vt:lpstr>Superclarendon</vt:lpstr>
      <vt:lpstr>Arial</vt:lpstr>
      <vt:lpstr>New_Template6</vt:lpstr>
      <vt:lpstr>PowerPoint Presentation</vt:lpstr>
      <vt:lpstr>Lesson 8 Preview</vt:lpstr>
      <vt:lpstr>Lesson 8 Preview</vt:lpstr>
      <vt:lpstr>Lesson 8 Review Questions</vt:lpstr>
      <vt:lpstr>Today’s Lesson Objectives</vt:lpstr>
      <vt:lpstr>Evidence of Achievement</vt:lpstr>
      <vt:lpstr>What do the Letters STI Stand for?</vt:lpstr>
      <vt:lpstr>What STIs have you heard of?</vt:lpstr>
      <vt:lpstr>STI Worksheet</vt:lpstr>
      <vt:lpstr>STI Bulletin Board Activity</vt:lpstr>
      <vt:lpstr>When to Get Tested</vt:lpstr>
      <vt:lpstr>PowerPoint Presentation</vt:lpstr>
      <vt:lpstr>STI WARNING</vt:lpstr>
      <vt:lpstr>Public Health Departments</vt:lpstr>
      <vt:lpstr>Locating a Local Health Clinic</vt:lpstr>
      <vt:lpstr>Lesson Wrap-Up Part 1</vt:lpstr>
      <vt:lpstr>Lesson Wrap-Up Part 2</vt:lpstr>
      <vt:lpstr>Lesson Wrap-Up Part 3</vt:lpstr>
      <vt:lpstr>Lesson Wrap-Up Part 4</vt:lpstr>
      <vt:lpstr>Remember to do your homework!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wienke</cp:lastModifiedBy>
  <cp:revision>217</cp:revision>
  <dcterms:modified xsi:type="dcterms:W3CDTF">2017-09-19T21:19:08Z</dcterms:modified>
</cp:coreProperties>
</file>